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2" r:id="rId9"/>
    <p:sldId id="360" r:id="rId10"/>
    <p:sldId id="361" r:id="rId11"/>
    <p:sldId id="362" r:id="rId12"/>
    <p:sldId id="368" r:id="rId13"/>
    <p:sldId id="363" r:id="rId14"/>
    <p:sldId id="267" r:id="rId15"/>
    <p:sldId id="324" r:id="rId16"/>
    <p:sldId id="364" r:id="rId17"/>
    <p:sldId id="269" r:id="rId18"/>
    <p:sldId id="365" r:id="rId19"/>
    <p:sldId id="366" r:id="rId20"/>
    <p:sldId id="272" r:id="rId21"/>
    <p:sldId id="367" r:id="rId22"/>
    <p:sldId id="284" r:id="rId23"/>
    <p:sldId id="326" r:id="rId24"/>
    <p:sldId id="285" r:id="rId25"/>
    <p:sldId id="327" r:id="rId26"/>
    <p:sldId id="325" r:id="rId27"/>
    <p:sldId id="338" r:id="rId28"/>
    <p:sldId id="316" r:id="rId29"/>
    <p:sldId id="256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2. SINIF 3.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</a:t>
            </a:r>
            <a:r>
              <a:rPr lang="tr-TR" dirty="0" smtClean="0"/>
              <a:t>Berrak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878560"/>
              </p:ext>
            </p:extLst>
          </p:nvPr>
        </p:nvGraphicFramePr>
        <p:xfrm>
          <a:off x="753975" y="481262"/>
          <a:ext cx="10395287" cy="6053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041">
                  <a:extLst>
                    <a:ext uri="{9D8B030D-6E8A-4147-A177-3AD203B41FA5}">
                      <a16:colId xmlns:a16="http://schemas.microsoft.com/office/drawing/2014/main" val="482785572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3092377420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1120392646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3893762136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4075617983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1550962247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852486101"/>
                    </a:ext>
                  </a:extLst>
                </a:gridCol>
              </a:tblGrid>
              <a:tr h="51581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380802"/>
                  </a:ext>
                </a:extLst>
              </a:tr>
              <a:tr h="6006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Tıbbi Biyokimya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Tıbbi Mikrobiyoloji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20071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9206682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25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14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13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20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3291171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22745"/>
                  </a:ext>
                </a:extLst>
              </a:tr>
              <a:tr h="6006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33                          % 11,67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                          % 2,83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31                          % 10,96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                          % 1,07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14                          % 4,95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                          % 10,61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103896"/>
                  </a:ext>
                </a:extLst>
              </a:tr>
              <a:tr h="3144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</a:t>
                      </a:r>
                      <a:r>
                        <a:rPr lang="tr-TR" sz="2000" u="none" strike="noStrike" dirty="0">
                          <a:effectLst/>
                        </a:rPr>
                        <a:t>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1385939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6375044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3771406"/>
                  </a:ext>
                </a:extLst>
              </a:tr>
              <a:tr h="51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1693249"/>
                  </a:ext>
                </a:extLst>
              </a:tr>
              <a:tr h="6006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                          % 2,48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2734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0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94766183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-58.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96,82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83,04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94766183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-58.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96,82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83,04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74638"/>
            <a:ext cx="10972800" cy="623845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6.Sedimentasyon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 ilgili olarak aşağıdakilerden hangisi yanlıştır?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  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Antikoagülanlı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tüpe alınması gereklidir.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   Genellikle mm/saat olarak ifade edilir. 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   Eritrosit sütununun üst kısmında belli bir süredeki düşme miktarı eritrosit çökme hızı olarak adlandırılır.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  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İnflamasyon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varlığında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ESH’nın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artmasından, kanda düzeyi yükselen fibrinojen, beta 2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makroglobülin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immünglobülinler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ön planda sorumludur.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   Değeri yaş ve cinsiyet ile değişmez.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tr-TR" sz="3000" dirty="0" smtClean="0"/>
              <a:t>58.Sindirim </a:t>
            </a:r>
            <a:r>
              <a:rPr lang="tr-TR" sz="3000" dirty="0"/>
              <a:t>kanalı </a:t>
            </a:r>
            <a:r>
              <a:rPr lang="tr-TR" sz="3000" dirty="0" err="1"/>
              <a:t>motilitesinde</a:t>
            </a:r>
            <a:r>
              <a:rPr lang="tr-TR" sz="3000" dirty="0"/>
              <a:t> tenya kolinin görevi aşağıdakilerden hangisinde doğru olarak verilmiştir?</a:t>
            </a:r>
            <a:br>
              <a:rPr lang="tr-TR" sz="3000" dirty="0"/>
            </a:br>
            <a:r>
              <a:rPr lang="tr-TR" sz="3000" dirty="0"/>
              <a:t>a)    Mide </a:t>
            </a:r>
            <a:r>
              <a:rPr lang="tr-TR" sz="3000" dirty="0" err="1"/>
              <a:t>kaudad</a:t>
            </a:r>
            <a:r>
              <a:rPr lang="tr-TR" sz="3000" dirty="0"/>
              <a:t> bölgesinde mide boşalmasında görevli </a:t>
            </a:r>
            <a:r>
              <a:rPr lang="tr-TR" sz="3000" dirty="0" err="1"/>
              <a:t>antral</a:t>
            </a:r>
            <a:r>
              <a:rPr lang="tr-TR" sz="3000" dirty="0"/>
              <a:t> pompa kaslarıdır.</a:t>
            </a:r>
            <a:br>
              <a:rPr lang="tr-TR" sz="3000" dirty="0"/>
            </a:br>
            <a:r>
              <a:rPr lang="tr-TR" sz="3000" dirty="0"/>
              <a:t>b)    </a:t>
            </a:r>
            <a:r>
              <a:rPr lang="tr-TR" sz="3000" dirty="0" err="1"/>
              <a:t>Özofagusta</a:t>
            </a:r>
            <a:r>
              <a:rPr lang="tr-TR" sz="3000" dirty="0"/>
              <a:t> kalan bir bolusun hemen üstünden tekrar başlayan harekettir.</a:t>
            </a:r>
            <a:br>
              <a:rPr lang="tr-TR" sz="3000" dirty="0"/>
            </a:br>
            <a:r>
              <a:rPr lang="tr-TR" sz="3000" dirty="0"/>
              <a:t>c)    Kolonda sirküler kasın lümeni daraltıcı etkisini düşüren üç düz kas bandıdır.</a:t>
            </a:r>
            <a:br>
              <a:rPr lang="tr-TR" sz="3000" dirty="0"/>
            </a:br>
            <a:r>
              <a:rPr lang="tr-TR" sz="3000" dirty="0"/>
              <a:t>d)    Mide </a:t>
            </a:r>
            <a:r>
              <a:rPr lang="tr-TR" sz="3000" dirty="0" err="1"/>
              <a:t>orad</a:t>
            </a:r>
            <a:r>
              <a:rPr lang="tr-TR" sz="3000" dirty="0"/>
              <a:t> bölümünün </a:t>
            </a:r>
            <a:r>
              <a:rPr lang="tr-TR" sz="3000" dirty="0" err="1"/>
              <a:t>bolus</a:t>
            </a:r>
            <a:r>
              <a:rPr lang="tr-TR" sz="3000" dirty="0"/>
              <a:t> karşılayıcı gevşemesine neden olan refleks uyarıdır.</a:t>
            </a:r>
            <a:br>
              <a:rPr lang="tr-TR" sz="3000" dirty="0"/>
            </a:br>
            <a:r>
              <a:rPr lang="tr-TR" sz="3000" dirty="0"/>
              <a:t>e)    Pankreas ve safra kesesi salgılarının çıkışına aracılık eden </a:t>
            </a:r>
            <a:r>
              <a:rPr lang="tr-TR" sz="3000" dirty="0" err="1"/>
              <a:t>sfinkter</a:t>
            </a:r>
            <a:r>
              <a:rPr lang="tr-TR" sz="3000" dirty="0"/>
              <a:t> kapaktır.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1616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23.	</a:t>
            </a:r>
            <a:r>
              <a:rPr lang="tr-TR" dirty="0" err="1"/>
              <a:t>Lipoprotein</a:t>
            </a:r>
            <a:r>
              <a:rPr lang="tr-TR" dirty="0"/>
              <a:t> metabolizması ile ilgili aşağıdaki ifadelerden hangisi doğru değildir?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a)    IDL, yapısındaki </a:t>
            </a:r>
            <a:r>
              <a:rPr lang="tr-TR" dirty="0" err="1"/>
              <a:t>apoE'ler</a:t>
            </a:r>
            <a:r>
              <a:rPr lang="tr-TR" dirty="0"/>
              <a:t> ile karaciğer tarafından tanınarak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ile </a:t>
            </a:r>
            <a:r>
              <a:rPr lang="tr-TR" dirty="0" err="1"/>
              <a:t>LDL'ye</a:t>
            </a:r>
            <a:r>
              <a:rPr lang="tr-TR" dirty="0"/>
              <a:t> dönüşür.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b)    Bir kısım IDL, CETP vasıtasıyla HDL3'den ester kolesterol alıp, HDL3'e </a:t>
            </a:r>
            <a:r>
              <a:rPr lang="tr-TR" dirty="0" err="1"/>
              <a:t>trigliserid</a:t>
            </a:r>
            <a:r>
              <a:rPr lang="tr-TR" dirty="0"/>
              <a:t> vererek </a:t>
            </a:r>
            <a:r>
              <a:rPr lang="tr-TR" dirty="0" err="1"/>
              <a:t>LDL'ye</a:t>
            </a:r>
            <a:r>
              <a:rPr lang="tr-TR" dirty="0"/>
              <a:t> dönüşür.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c)    Okside </a:t>
            </a:r>
            <a:r>
              <a:rPr lang="tr-TR" dirty="0" err="1"/>
              <a:t>LDL'ler</a:t>
            </a:r>
            <a:r>
              <a:rPr lang="tr-TR" dirty="0"/>
              <a:t> </a:t>
            </a:r>
            <a:r>
              <a:rPr lang="tr-TR" dirty="0" err="1"/>
              <a:t>makrofajlar</a:t>
            </a:r>
            <a:r>
              <a:rPr lang="tr-TR" dirty="0"/>
              <a:t> tarafından SR-A'lar tarafından tanınarak </a:t>
            </a:r>
            <a:r>
              <a:rPr lang="tr-TR" dirty="0" err="1"/>
              <a:t>makrofaja</a:t>
            </a:r>
            <a:r>
              <a:rPr lang="tr-TR" dirty="0"/>
              <a:t> alınır.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d)    LCAT eksikliğinde </a:t>
            </a:r>
            <a:r>
              <a:rPr lang="tr-TR" dirty="0" err="1"/>
              <a:t>proteinuri</a:t>
            </a:r>
            <a:r>
              <a:rPr lang="tr-TR" dirty="0"/>
              <a:t> görülür.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tr-TR" dirty="0"/>
              <a:t>e)    Balık gözü hastalığında LDL düzeyi normalin   %10-20'si kadardır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721224"/>
              </p:ext>
            </p:extLst>
          </p:nvPr>
        </p:nvGraphicFramePr>
        <p:xfrm>
          <a:off x="449178" y="545431"/>
          <a:ext cx="10828422" cy="6033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3206">
                  <a:extLst>
                    <a:ext uri="{9D8B030D-6E8A-4147-A177-3AD203B41FA5}">
                      <a16:colId xmlns:a16="http://schemas.microsoft.com/office/drawing/2014/main" val="2882718461"/>
                    </a:ext>
                  </a:extLst>
                </a:gridCol>
                <a:gridCol w="1968804">
                  <a:extLst>
                    <a:ext uri="{9D8B030D-6E8A-4147-A177-3AD203B41FA5}">
                      <a16:colId xmlns:a16="http://schemas.microsoft.com/office/drawing/2014/main" val="2498451057"/>
                    </a:ext>
                  </a:extLst>
                </a:gridCol>
                <a:gridCol w="1968804">
                  <a:extLst>
                    <a:ext uri="{9D8B030D-6E8A-4147-A177-3AD203B41FA5}">
                      <a16:colId xmlns:a16="http://schemas.microsoft.com/office/drawing/2014/main" val="1570316557"/>
                    </a:ext>
                  </a:extLst>
                </a:gridCol>
                <a:gridCol w="1968804">
                  <a:extLst>
                    <a:ext uri="{9D8B030D-6E8A-4147-A177-3AD203B41FA5}">
                      <a16:colId xmlns:a16="http://schemas.microsoft.com/office/drawing/2014/main" val="1217066872"/>
                    </a:ext>
                  </a:extLst>
                </a:gridCol>
                <a:gridCol w="1968804">
                  <a:extLst>
                    <a:ext uri="{9D8B030D-6E8A-4147-A177-3AD203B41FA5}">
                      <a16:colId xmlns:a16="http://schemas.microsoft.com/office/drawing/2014/main" val="3360090542"/>
                    </a:ext>
                  </a:extLst>
                </a:gridCol>
              </a:tblGrid>
              <a:tr h="73994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2022"/>
                  </a:ext>
                </a:extLst>
              </a:tr>
              <a:tr h="7399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DERSLER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DOĞRU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YANLIŞ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828997"/>
                  </a:ext>
                </a:extLst>
              </a:tr>
              <a:tr h="7399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SORU NO</a:t>
                      </a:r>
                      <a:endParaRPr lang="tr-TR" sz="2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KİŞİ SAYI / %</a:t>
                      </a:r>
                      <a:endParaRPr lang="tr-TR" sz="2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SORU NO</a:t>
                      </a:r>
                      <a:endParaRPr lang="tr-TR" sz="2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KİŞİ SAYI / %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3275797"/>
                  </a:ext>
                </a:extLst>
              </a:tr>
              <a:tr h="7399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Tıbbi Biyokimya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6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274 (%96,82)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23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235 (%83,04)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9988660"/>
                  </a:ext>
                </a:extLst>
              </a:tr>
              <a:tr h="7399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Tıbbi Mikrobiyoloji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29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270 (%95,41)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34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203 (%71,74)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11614245"/>
                  </a:ext>
                </a:extLst>
              </a:tr>
              <a:tr h="7399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Histoloji ve Embriyoloji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50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273 (%96,47)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47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223 (%78,8)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6213517"/>
                  </a:ext>
                </a:extLst>
              </a:tr>
              <a:tr h="7399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Fizyoloji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58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274 (%96,82)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62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103 (%36,4)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0624502"/>
                  </a:ext>
                </a:extLst>
              </a:tr>
              <a:tr h="7399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Anatomi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78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254 (%89,76)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66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182 (%64,32)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863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75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GÜVENİRLİK</a:t>
            </a:r>
            <a:endParaRPr lang="tr-TR" b="1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138" y="2518611"/>
            <a:ext cx="6464968" cy="3705726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05" y="2518612"/>
            <a:ext cx="4940969" cy="370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2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549225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67,03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44465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58,98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66,03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711928"/>
              </p:ext>
            </p:extLst>
          </p:nvPr>
        </p:nvGraphicFramePr>
        <p:xfrm>
          <a:off x="401052" y="304800"/>
          <a:ext cx="11389894" cy="670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7472">
                  <a:extLst>
                    <a:ext uri="{9D8B030D-6E8A-4147-A177-3AD203B41FA5}">
                      <a16:colId xmlns:a16="http://schemas.microsoft.com/office/drawing/2014/main" val="2699977458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4158063242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2852290092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3313208791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3919253703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805595767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1357322297"/>
                    </a:ext>
                  </a:extLst>
                </a:gridCol>
              </a:tblGrid>
              <a:tr h="28802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642312"/>
                  </a:ext>
                </a:extLst>
              </a:tr>
              <a:tr h="86408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51984"/>
                  </a:ext>
                </a:extLst>
              </a:tr>
              <a:tr h="6912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edebilen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21                        % 25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4276686"/>
                  </a:ext>
                </a:extLst>
              </a:tr>
              <a:tr h="103690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                        % 17,86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3890129"/>
                  </a:ext>
                </a:extLst>
              </a:tr>
              <a:tr h="1382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29                        % 34,53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8924013"/>
                  </a:ext>
                </a:extLst>
              </a:tr>
              <a:tr h="1382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19                        % 22,62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7828303"/>
                  </a:ext>
                </a:extLst>
              </a:tr>
              <a:tr h="6912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84                        % 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30                        % 35,72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24                        % 28,58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                        % 19,05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                        % 15,48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                        % 1,2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8691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880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571462"/>
              </p:ext>
            </p:extLst>
          </p:nvPr>
        </p:nvGraphicFramePr>
        <p:xfrm>
          <a:off x="212738" y="861433"/>
          <a:ext cx="11731573" cy="5444367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9364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1470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557048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0419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876918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/>
              <a:t>III. DERS KURULU: SİNDİRİM, METABOLİZMA VE MİKROBİYOLOJİ </a:t>
            </a:r>
            <a:endParaRPr lang="tr-TR" dirty="0"/>
          </a:p>
          <a:p>
            <a:endParaRPr lang="tr-TR" b="1" dirty="0"/>
          </a:p>
          <a:p>
            <a:r>
              <a:rPr lang="tr-TR" b="1" dirty="0"/>
              <a:t>04 Aralık 2023 - 12 Ocak </a:t>
            </a:r>
            <a:r>
              <a:rPr lang="tr-TR" b="1" dirty="0" smtClean="0"/>
              <a:t>2025</a:t>
            </a:r>
            <a:r>
              <a:rPr lang="tr-TR" dirty="0" smtClean="0"/>
              <a:t>:</a:t>
            </a:r>
            <a:r>
              <a:rPr lang="tr-TR" b="1" dirty="0" smtClean="0"/>
              <a:t> </a:t>
            </a:r>
            <a:r>
              <a:rPr lang="tr-TR" dirty="0"/>
              <a:t>6 Hafta</a:t>
            </a:r>
            <a:r>
              <a:rPr lang="tr-TR" b="1" dirty="0"/>
              <a:t> </a:t>
            </a:r>
            <a:endParaRPr lang="tr-TR" dirty="0"/>
          </a:p>
          <a:p>
            <a:r>
              <a:rPr lang="tr-TR" b="1" dirty="0"/>
              <a:t>Kurul Toplam Ders Saati	</a:t>
            </a:r>
            <a:r>
              <a:rPr lang="tr-TR" dirty="0"/>
              <a:t>: </a:t>
            </a:r>
            <a:r>
              <a:rPr lang="tr-TR" dirty="0" smtClean="0"/>
              <a:t>156 </a:t>
            </a:r>
            <a:r>
              <a:rPr lang="tr-TR" dirty="0"/>
              <a:t>Saat (20 saat </a:t>
            </a:r>
            <a:r>
              <a:rPr lang="tr-TR" dirty="0" smtClean="0"/>
              <a:t>zorunlu, 34 pratik</a:t>
            </a:r>
            <a:r>
              <a:rPr lang="tr-TR" dirty="0"/>
              <a:t>)</a:t>
            </a:r>
          </a:p>
          <a:p>
            <a:r>
              <a:rPr lang="tr-TR" b="1" dirty="0"/>
              <a:t>Pratik Sınav		         	</a:t>
            </a:r>
            <a:r>
              <a:rPr lang="tr-TR" dirty="0"/>
              <a:t>: </a:t>
            </a:r>
            <a:r>
              <a:rPr lang="tr-TR" dirty="0" smtClean="0"/>
              <a:t>15 </a:t>
            </a:r>
            <a:r>
              <a:rPr lang="tr-TR" dirty="0"/>
              <a:t>Ocak </a:t>
            </a:r>
            <a:r>
              <a:rPr lang="tr-TR" dirty="0" smtClean="0"/>
              <a:t>2025- </a:t>
            </a:r>
            <a:r>
              <a:rPr lang="tr-TR" dirty="0"/>
              <a:t>Histoloji </a:t>
            </a:r>
          </a:p>
          <a:p>
            <a:pPr marL="0" indent="0">
              <a:buNone/>
            </a:pPr>
            <a:r>
              <a:rPr lang="tr-TR" dirty="0"/>
              <a:t>					  </a:t>
            </a:r>
            <a:r>
              <a:rPr lang="tr-TR" dirty="0" smtClean="0"/>
              <a:t>16 </a:t>
            </a:r>
            <a:r>
              <a:rPr lang="tr-TR" dirty="0"/>
              <a:t>Ocak </a:t>
            </a:r>
            <a:r>
              <a:rPr lang="tr-TR" dirty="0" smtClean="0"/>
              <a:t>2025 </a:t>
            </a:r>
            <a:r>
              <a:rPr lang="tr-TR" dirty="0"/>
              <a:t>- Anatomi</a:t>
            </a:r>
          </a:p>
          <a:p>
            <a:r>
              <a:rPr lang="tr-TR" b="1" dirty="0"/>
              <a:t>Teorik Sınav			</a:t>
            </a:r>
            <a:r>
              <a:rPr lang="tr-TR" dirty="0"/>
              <a:t>: </a:t>
            </a:r>
            <a:r>
              <a:rPr lang="tr-TR" dirty="0" smtClean="0"/>
              <a:t>17 </a:t>
            </a:r>
            <a:r>
              <a:rPr lang="tr-TR" dirty="0"/>
              <a:t>Ocak </a:t>
            </a:r>
            <a:r>
              <a:rPr lang="tr-TR" dirty="0" smtClean="0"/>
              <a:t>2025</a:t>
            </a:r>
            <a:endParaRPr lang="tr-TR" dirty="0"/>
          </a:p>
          <a:p>
            <a:r>
              <a:rPr lang="tr-TR" b="1" dirty="0"/>
              <a:t>Ders Kurulu Başkanı		</a:t>
            </a:r>
            <a:r>
              <a:rPr lang="tr-TR" dirty="0"/>
              <a:t>: Prof. Dr. N. Fulya İLHAN</a:t>
            </a:r>
          </a:p>
          <a:p>
            <a:r>
              <a:rPr lang="tr-TR" b="1" dirty="0"/>
              <a:t>Başkan Yardımcısı		</a:t>
            </a:r>
            <a:r>
              <a:rPr lang="tr-TR" dirty="0"/>
              <a:t>: Dr. </a:t>
            </a:r>
            <a:r>
              <a:rPr lang="tr-TR" dirty="0" err="1"/>
              <a:t>Öğr</a:t>
            </a:r>
            <a:r>
              <a:rPr lang="tr-TR" dirty="0"/>
              <a:t>. Üyesi Nuray ARI</a:t>
            </a: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906942"/>
              </p:ext>
            </p:extLst>
          </p:nvPr>
        </p:nvGraphicFramePr>
        <p:xfrm>
          <a:off x="3" y="977046"/>
          <a:ext cx="12191995" cy="4217104"/>
        </p:xfrm>
        <a:graphic>
          <a:graphicData uri="http://schemas.openxmlformats.org/drawingml/2006/table">
            <a:tbl>
              <a:tblPr firstRow="1" firstCol="1" bandRow="1"/>
              <a:tblGrid>
                <a:gridCol w="3383352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3165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8642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683378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53977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109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61,4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705572"/>
              </p:ext>
            </p:extLst>
          </p:nvPr>
        </p:nvGraphicFramePr>
        <p:xfrm>
          <a:off x="140717" y="1030014"/>
          <a:ext cx="11725461" cy="5064002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76,1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82,6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69,6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61295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931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(n=109)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6+,5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70,7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217864"/>
              </p:ext>
            </p:extLst>
          </p:nvPr>
        </p:nvGraphicFramePr>
        <p:xfrm>
          <a:off x="124249" y="482219"/>
          <a:ext cx="11836524" cy="5742117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726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51339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106830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tr-TR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769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(n=109)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(n=110)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6307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73,9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1446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76,8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2892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tr-TR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69,6</a:t>
                      </a:r>
                      <a:endParaRPr lang="tr-TR" sz="24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40717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019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indent="0">
              <a:buNone/>
            </a:pPr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671229"/>
              </p:ext>
            </p:extLst>
          </p:nvPr>
        </p:nvGraphicFramePr>
        <p:xfrm>
          <a:off x="580697" y="-206203"/>
          <a:ext cx="11064765" cy="6999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5179">
                  <a:extLst>
                    <a:ext uri="{9D8B030D-6E8A-4147-A177-3AD203B41FA5}">
                      <a16:colId xmlns:a16="http://schemas.microsoft.com/office/drawing/2014/main" val="1531383620"/>
                    </a:ext>
                  </a:extLst>
                </a:gridCol>
                <a:gridCol w="1668450">
                  <a:extLst>
                    <a:ext uri="{9D8B030D-6E8A-4147-A177-3AD203B41FA5}">
                      <a16:colId xmlns:a16="http://schemas.microsoft.com/office/drawing/2014/main" val="4023854140"/>
                    </a:ext>
                  </a:extLst>
                </a:gridCol>
                <a:gridCol w="3751531">
                  <a:extLst>
                    <a:ext uri="{9D8B030D-6E8A-4147-A177-3AD203B41FA5}">
                      <a16:colId xmlns:a16="http://schemas.microsoft.com/office/drawing/2014/main" val="1605128838"/>
                    </a:ext>
                  </a:extLst>
                </a:gridCol>
                <a:gridCol w="1779605">
                  <a:extLst>
                    <a:ext uri="{9D8B030D-6E8A-4147-A177-3AD203B41FA5}">
                      <a16:colId xmlns:a16="http://schemas.microsoft.com/office/drawing/2014/main" val="41049933"/>
                    </a:ext>
                  </a:extLst>
                </a:gridCol>
              </a:tblGrid>
              <a:tr h="403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6185357"/>
                  </a:ext>
                </a:extLst>
              </a:tr>
              <a:tr h="51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</a:rPr>
                        <a:t>2024-2025 </a:t>
                      </a:r>
                      <a:r>
                        <a:rPr lang="tr-TR" sz="2000" dirty="0">
                          <a:effectLst/>
                        </a:rPr>
                        <a:t>III.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156-136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5,2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7345710"/>
                  </a:ext>
                </a:extLst>
              </a:tr>
              <a:tr h="51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2023-2024 III.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185-165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0844551"/>
                  </a:ext>
                </a:extLst>
              </a:tr>
              <a:tr h="51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2022-2023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179-159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5956523"/>
                  </a:ext>
                </a:extLst>
              </a:tr>
              <a:tr h="80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2021-2022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191-171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(11 saat PDÖ)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6167337"/>
                  </a:ext>
                </a:extLst>
              </a:tr>
              <a:tr h="80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2020-2021 III.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191-173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(12 saat PDÖ)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894140"/>
                  </a:ext>
                </a:extLst>
              </a:tr>
              <a:tr h="403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2019-2020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170-156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6417730"/>
                  </a:ext>
                </a:extLst>
              </a:tr>
              <a:tr h="403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2018-2019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161-147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9096341"/>
                  </a:ext>
                </a:extLst>
              </a:tr>
              <a:tr h="80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2017-2018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169-155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(10 saat Tıbbi Beceri)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8558012"/>
                  </a:ext>
                </a:extLst>
              </a:tr>
              <a:tr h="806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2016-2017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177-157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(10 saat Tıbbi Beceri)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2723955"/>
                  </a:ext>
                </a:extLst>
              </a:tr>
              <a:tr h="783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2015-2016 III.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185-167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(10 saat Tıbbi Beceri)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769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891875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662439"/>
              </p:ext>
            </p:extLst>
          </p:nvPr>
        </p:nvGraphicFramePr>
        <p:xfrm>
          <a:off x="722585" y="945935"/>
          <a:ext cx="11020235" cy="5864352"/>
        </p:xfrm>
        <a:graphic>
          <a:graphicData uri="http://schemas.openxmlformats.org/drawingml/2006/table">
            <a:tbl>
              <a:tblPr firstRow="1" bandRow="1"/>
              <a:tblGrid>
                <a:gridCol w="9133570">
                  <a:extLst>
                    <a:ext uri="{9D8B030D-6E8A-4147-A177-3AD203B41FA5}">
                      <a16:colId xmlns:a16="http://schemas.microsoft.com/office/drawing/2014/main" val="1236340741"/>
                    </a:ext>
                  </a:extLst>
                </a:gridCol>
                <a:gridCol w="1886665">
                  <a:extLst>
                    <a:ext uri="{9D8B030D-6E8A-4147-A177-3AD203B41FA5}">
                      <a16:colId xmlns:a16="http://schemas.microsoft.com/office/drawing/2014/main" val="974372488"/>
                    </a:ext>
                  </a:extLst>
                </a:gridCol>
              </a:tblGrid>
              <a:tr h="38869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B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B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32816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DERS KURULU GENEL ORTALAMA             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68,08</a:t>
                      </a:r>
                      <a:endParaRPr lang="tr-TR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551467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III. DERS KURULU GENEL ORTALAMA             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54,64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47963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III. DERS KURULU GENEL ORTALAMA             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17761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III. DERS KURULU GENEL ORTALAMA             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830106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37687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83433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00163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39044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96895"/>
                  </a:ext>
                </a:extLst>
              </a:tr>
              <a:tr h="44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III. DERS KURULU GENEL ORTALAMA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366235"/>
                  </a:ext>
                </a:extLst>
              </a:tr>
              <a:tr h="2658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B4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B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6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997468"/>
              </p:ext>
            </p:extLst>
          </p:nvPr>
        </p:nvGraphicFramePr>
        <p:xfrm>
          <a:off x="320839" y="401050"/>
          <a:ext cx="11742822" cy="6016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7137">
                  <a:extLst>
                    <a:ext uri="{9D8B030D-6E8A-4147-A177-3AD203B41FA5}">
                      <a16:colId xmlns:a16="http://schemas.microsoft.com/office/drawing/2014/main" val="1454990777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2471945700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1401921470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2436613303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3405003640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2788741764"/>
                    </a:ext>
                  </a:extLst>
                </a:gridCol>
              </a:tblGrid>
              <a:tr h="5957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PUANLAMA BARAJLI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62458"/>
                  </a:ext>
                </a:extLst>
              </a:tr>
              <a:tr h="11398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ve Embriyoloji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617009"/>
                  </a:ext>
                </a:extLst>
              </a:tr>
              <a:tr h="7598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274088"/>
                  </a:ext>
                </a:extLst>
              </a:tr>
              <a:tr h="5957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99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83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16    13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    73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    20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0749640"/>
                  </a:ext>
                </a:extLst>
              </a:tr>
              <a:tr h="5957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10,45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6,4    1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-0,4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-3,2    2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-3,2    1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0661611"/>
                  </a:ext>
                </a:extLst>
              </a:tr>
              <a:tr h="5957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68,08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55,83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12,25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5,94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6,31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6781535"/>
                  </a:ext>
                </a:extLst>
              </a:tr>
              <a:tr h="11378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68,08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66,47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76,53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74,25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78,80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2028417"/>
                  </a:ext>
                </a:extLst>
              </a:tr>
              <a:tr h="59578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283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6014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68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637959"/>
              </p:ext>
            </p:extLst>
          </p:nvPr>
        </p:nvGraphicFramePr>
        <p:xfrm>
          <a:off x="529392" y="529390"/>
          <a:ext cx="11325726" cy="6091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7621">
                  <a:extLst>
                    <a:ext uri="{9D8B030D-6E8A-4147-A177-3AD203B41FA5}">
                      <a16:colId xmlns:a16="http://schemas.microsoft.com/office/drawing/2014/main" val="3891385645"/>
                    </a:ext>
                  </a:extLst>
                </a:gridCol>
                <a:gridCol w="1887621">
                  <a:extLst>
                    <a:ext uri="{9D8B030D-6E8A-4147-A177-3AD203B41FA5}">
                      <a16:colId xmlns:a16="http://schemas.microsoft.com/office/drawing/2014/main" val="6661964"/>
                    </a:ext>
                  </a:extLst>
                </a:gridCol>
                <a:gridCol w="1887621">
                  <a:extLst>
                    <a:ext uri="{9D8B030D-6E8A-4147-A177-3AD203B41FA5}">
                      <a16:colId xmlns:a16="http://schemas.microsoft.com/office/drawing/2014/main" val="3718198739"/>
                    </a:ext>
                  </a:extLst>
                </a:gridCol>
                <a:gridCol w="1887621">
                  <a:extLst>
                    <a:ext uri="{9D8B030D-6E8A-4147-A177-3AD203B41FA5}">
                      <a16:colId xmlns:a16="http://schemas.microsoft.com/office/drawing/2014/main" val="967656209"/>
                    </a:ext>
                  </a:extLst>
                </a:gridCol>
                <a:gridCol w="1887621">
                  <a:extLst>
                    <a:ext uri="{9D8B030D-6E8A-4147-A177-3AD203B41FA5}">
                      <a16:colId xmlns:a16="http://schemas.microsoft.com/office/drawing/2014/main" val="83039271"/>
                    </a:ext>
                  </a:extLst>
                </a:gridCol>
                <a:gridCol w="1887621">
                  <a:extLst>
                    <a:ext uri="{9D8B030D-6E8A-4147-A177-3AD203B41FA5}">
                      <a16:colId xmlns:a16="http://schemas.microsoft.com/office/drawing/2014/main" val="2526600264"/>
                    </a:ext>
                  </a:extLst>
                </a:gridCol>
              </a:tblGrid>
              <a:tr h="67052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PUANLAMA HAM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216802"/>
                  </a:ext>
                </a:extLst>
              </a:tr>
              <a:tr h="1181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ve Embriyoloji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95890"/>
                  </a:ext>
                </a:extLst>
              </a:tr>
              <a:tr h="78751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2654469"/>
                  </a:ext>
                </a:extLst>
              </a:tr>
              <a:tr h="7203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   13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   73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   20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7289057"/>
                  </a:ext>
                </a:extLst>
              </a:tr>
              <a:tr h="7203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25,25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   1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   2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   1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4319942"/>
                  </a:ext>
                </a:extLst>
              </a:tr>
              <a:tr h="6705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12,39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2345590"/>
                  </a:ext>
                </a:extLst>
              </a:tr>
              <a:tr h="6705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75,67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502943"/>
                  </a:ext>
                </a:extLst>
              </a:tr>
              <a:tr h="6705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283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9134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48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821742"/>
              </p:ext>
            </p:extLst>
          </p:nvPr>
        </p:nvGraphicFramePr>
        <p:xfrm>
          <a:off x="417096" y="224584"/>
          <a:ext cx="11421980" cy="6348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856">
                  <a:extLst>
                    <a:ext uri="{9D8B030D-6E8A-4147-A177-3AD203B41FA5}">
                      <a16:colId xmlns:a16="http://schemas.microsoft.com/office/drawing/2014/main" val="2193956175"/>
                    </a:ext>
                  </a:extLst>
                </a:gridCol>
                <a:gridCol w="815856">
                  <a:extLst>
                    <a:ext uri="{9D8B030D-6E8A-4147-A177-3AD203B41FA5}">
                      <a16:colId xmlns:a16="http://schemas.microsoft.com/office/drawing/2014/main" val="3575310536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1817584153"/>
                    </a:ext>
                  </a:extLst>
                </a:gridCol>
                <a:gridCol w="815856">
                  <a:extLst>
                    <a:ext uri="{9D8B030D-6E8A-4147-A177-3AD203B41FA5}">
                      <a16:colId xmlns:a16="http://schemas.microsoft.com/office/drawing/2014/main" val="688895844"/>
                    </a:ext>
                  </a:extLst>
                </a:gridCol>
                <a:gridCol w="815856">
                  <a:extLst>
                    <a:ext uri="{9D8B030D-6E8A-4147-A177-3AD203B41FA5}">
                      <a16:colId xmlns:a16="http://schemas.microsoft.com/office/drawing/2014/main" val="1591611031"/>
                    </a:ext>
                  </a:extLst>
                </a:gridCol>
                <a:gridCol w="174169">
                  <a:extLst>
                    <a:ext uri="{9D8B030D-6E8A-4147-A177-3AD203B41FA5}">
                      <a16:colId xmlns:a16="http://schemas.microsoft.com/office/drawing/2014/main" val="2843454823"/>
                    </a:ext>
                  </a:extLst>
                </a:gridCol>
                <a:gridCol w="1457542">
                  <a:extLst>
                    <a:ext uri="{9D8B030D-6E8A-4147-A177-3AD203B41FA5}">
                      <a16:colId xmlns:a16="http://schemas.microsoft.com/office/drawing/2014/main" val="2484001852"/>
                    </a:ext>
                  </a:extLst>
                </a:gridCol>
                <a:gridCol w="1631711">
                  <a:extLst>
                    <a:ext uri="{9D8B030D-6E8A-4147-A177-3AD203B41FA5}">
                      <a16:colId xmlns:a16="http://schemas.microsoft.com/office/drawing/2014/main" val="2116760835"/>
                    </a:ext>
                  </a:extLst>
                </a:gridCol>
                <a:gridCol w="815856">
                  <a:extLst>
                    <a:ext uri="{9D8B030D-6E8A-4147-A177-3AD203B41FA5}">
                      <a16:colId xmlns:a16="http://schemas.microsoft.com/office/drawing/2014/main" val="819266245"/>
                    </a:ext>
                  </a:extLst>
                </a:gridCol>
                <a:gridCol w="815856">
                  <a:extLst>
                    <a:ext uri="{9D8B030D-6E8A-4147-A177-3AD203B41FA5}">
                      <a16:colId xmlns:a16="http://schemas.microsoft.com/office/drawing/2014/main" val="773250124"/>
                    </a:ext>
                  </a:extLst>
                </a:gridCol>
                <a:gridCol w="187919">
                  <a:extLst>
                    <a:ext uri="{9D8B030D-6E8A-4147-A177-3AD203B41FA5}">
                      <a16:colId xmlns:a16="http://schemas.microsoft.com/office/drawing/2014/main" val="3015084314"/>
                    </a:ext>
                  </a:extLst>
                </a:gridCol>
                <a:gridCol w="1443792">
                  <a:extLst>
                    <a:ext uri="{9D8B030D-6E8A-4147-A177-3AD203B41FA5}">
                      <a16:colId xmlns:a16="http://schemas.microsoft.com/office/drawing/2014/main" val="2922837092"/>
                    </a:ext>
                  </a:extLst>
                </a:gridCol>
              </a:tblGrid>
              <a:tr h="42758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NOT DAĞILIMI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403566"/>
                  </a:ext>
                </a:extLst>
              </a:tr>
              <a:tr h="42758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BARAJLI NOTA GÖRE DAĞILIM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HAM NOTA GÖRE DAĞILIM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3213"/>
                  </a:ext>
                </a:extLst>
              </a:tr>
              <a:tr h="7330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4887886"/>
                  </a:ext>
                </a:extLst>
              </a:tr>
              <a:tr h="366501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Ortalama Üstü Not Alan Öğrencilerin Dağılımı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&gt;=90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6,37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146 KİŞİ          % 51,6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&gt;=90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6,37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141 KİŞİ          % 49,83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363522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&gt;=80-90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12,37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&gt;=80-90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12,37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63260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&gt;=70-80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28,98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&gt;=70-80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28,98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894476"/>
                  </a:ext>
                </a:extLst>
              </a:tr>
              <a:tr h="56888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&gt;=68,08-70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3,89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&gt;=68,8-70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2,13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0095"/>
                  </a:ext>
                </a:extLst>
              </a:tr>
              <a:tr h="3665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ORTALAMA= 68,08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ORTALAMA= 68,8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02890"/>
                  </a:ext>
                </a:extLst>
              </a:tr>
              <a:tr h="366501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&gt;=60-68,08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24,03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137 KİŞİ          % 48,41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&gt;=60-68,8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27,57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142 KİŞİ          % 50,18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482589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&gt;=50-60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17,67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&gt;=50-60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16,26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782363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&gt;=40-50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3,19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&gt;=40-50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3,89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808387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&gt;=30-40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1,42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&gt;=30-40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1,42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7495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&gt;=20-30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1,42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&gt;=20-30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1,42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33607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&gt;=10-20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1,42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&gt;=10-20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748667"/>
                  </a:ext>
                </a:extLst>
              </a:tr>
              <a:tr h="36650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&lt;10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&lt;10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202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06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072" y="763571"/>
            <a:ext cx="10944520" cy="539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1490</Words>
  <Application>Microsoft Office PowerPoint</Application>
  <PresentationFormat>Geniş ekran</PresentationFormat>
  <Paragraphs>764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26</vt:i4>
      </vt:variant>
    </vt:vector>
  </HeadingPairs>
  <TitlesOfParts>
    <vt:vector size="38" baseType="lpstr">
      <vt:lpstr>Arial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2. SINIF 3. KURUL DEĞERLENDİRME </vt:lpstr>
      <vt:lpstr>PowerPoint Sunusu</vt:lpstr>
      <vt:lpstr>PowerPoint Sunusu</vt:lpstr>
      <vt:lpstr>SINAV VERİLERİ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985</cp:revision>
  <dcterms:created xsi:type="dcterms:W3CDTF">2022-10-27T00:48:35Z</dcterms:created>
  <dcterms:modified xsi:type="dcterms:W3CDTF">2025-08-12T11:24:19Z</dcterms:modified>
</cp:coreProperties>
</file>